
<file path=[Content_Types].xml><?xml version="1.0" encoding="utf-8"?>
<Types xmlns="http://schemas.openxmlformats.org/package/2006/content-types">
  <Default Extension="bin" ContentType="application/vnd.ms-office.activeX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ctiveX/activeX1.xml" ContentType="application/vnd.ms-office.activeX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79" r:id="rId4"/>
    <p:sldId id="280" r:id="rId5"/>
    <p:sldId id="281" r:id="rId6"/>
    <p:sldId id="289" r:id="rId7"/>
    <p:sldId id="283" r:id="rId8"/>
    <p:sldId id="282" r:id="rId9"/>
    <p:sldId id="284" r:id="rId10"/>
    <p:sldId id="285" r:id="rId11"/>
    <p:sldId id="286" r:id="rId12"/>
    <p:sldId id="287" r:id="rId13"/>
    <p:sldId id="288" r:id="rId14"/>
    <p:sldId id="290" r:id="rId15"/>
  </p:sldIdLst>
  <p:sldSz cx="18288000" cy="10287000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7" roundtripDataSignature="AMtx7mhGlMERstvCqrk2QmqtFOCTyHGe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99CC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147" autoAdjust="0"/>
    <p:restoredTop sz="94660"/>
  </p:normalViewPr>
  <p:slideViewPr>
    <p:cSldViewPr snapToGrid="0">
      <p:cViewPr varScale="1">
        <p:scale>
          <a:sx n="45" d="100"/>
          <a:sy n="45" d="100"/>
        </p:scale>
        <p:origin x="64" y="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48" Type="http://schemas.openxmlformats.org/officeDocument/2006/relationships/presProps" Target="pres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78290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" name="Google Shape;1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59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30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30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3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4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DCAC"/>
            </a:gs>
            <a:gs pos="12000">
              <a:srgbClr val="E6D78A"/>
            </a:gs>
            <a:gs pos="30000">
              <a:srgbClr val="C7AC4C"/>
            </a:gs>
            <a:gs pos="45000">
              <a:srgbClr val="E6D78A"/>
            </a:gs>
            <a:gs pos="77000">
              <a:srgbClr val="C7AC4C"/>
            </a:gs>
            <a:gs pos="100000">
              <a:srgbClr val="E6DCAC"/>
            </a:gs>
          </a:gsLst>
          <a:lin ang="5400000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Users\om\run_script1.ba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hyperlink" Target="file:///C:\Users\om\run_script.bat" TargetMode="Externa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1.xml"/><Relationship Id="rId4" Type="http://schemas.openxmlformats.org/officeDocument/2006/relationships/image" Target="../media/image20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E:\AICRS\Capstoneyear1\one.ba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6" Type="http://schemas.openxmlformats.org/officeDocument/2006/relationships/hyperlink" Target="file:///C:\Users\om\run_script2.ba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7956739" y="2801604"/>
            <a:ext cx="495527" cy="7485396"/>
            <a:chOff x="0" y="-38100"/>
            <a:chExt cx="130509" cy="1971462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130509" cy="1933362"/>
            </a:xfrm>
            <a:custGeom>
              <a:avLst/>
              <a:gdLst/>
              <a:ahLst/>
              <a:cxnLst/>
              <a:rect l="l" t="t" r="r" b="b"/>
              <a:pathLst>
                <a:path w="130509" h="1933362" extrusionOk="0">
                  <a:moveTo>
                    <a:pt x="0" y="0"/>
                  </a:moveTo>
                  <a:lnTo>
                    <a:pt x="130509" y="0"/>
                  </a:lnTo>
                  <a:lnTo>
                    <a:pt x="130509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7857A4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0" y="-38100"/>
              <a:ext cx="130509" cy="1971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"/>
          <p:cNvGrpSpPr/>
          <p:nvPr/>
        </p:nvGrpSpPr>
        <p:grpSpPr>
          <a:xfrm rot="-5400000">
            <a:off x="4971604" y="-4794528"/>
            <a:ext cx="331261" cy="9920318"/>
            <a:chOff x="0" y="-38100"/>
            <a:chExt cx="87246" cy="2612759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 extrusionOk="0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1577BD"/>
            </a:solidFill>
            <a:ln>
              <a:noFill/>
            </a:ln>
          </p:spPr>
        </p:sp>
        <p:sp>
          <p:nvSpPr>
            <p:cNvPr id="90" name="Google Shape;90;p1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1"/>
          <p:cNvGrpSpPr/>
          <p:nvPr/>
        </p:nvGrpSpPr>
        <p:grpSpPr>
          <a:xfrm>
            <a:off x="-220802" y="-144661"/>
            <a:ext cx="552064" cy="5001902"/>
            <a:chOff x="0" y="-38100"/>
            <a:chExt cx="145399" cy="1317373"/>
          </a:xfrm>
        </p:grpSpPr>
        <p:sp>
          <p:nvSpPr>
            <p:cNvPr id="92" name="Google Shape;92;p1"/>
            <p:cNvSpPr/>
            <p:nvPr/>
          </p:nvSpPr>
          <p:spPr>
            <a:xfrm>
              <a:off x="0" y="0"/>
              <a:ext cx="145399" cy="1279273"/>
            </a:xfrm>
            <a:custGeom>
              <a:avLst/>
              <a:gdLst/>
              <a:ahLst/>
              <a:cxnLst/>
              <a:rect l="l" t="t" r="r" b="b"/>
              <a:pathLst>
                <a:path w="145399" h="1279273" extrusionOk="0">
                  <a:moveTo>
                    <a:pt x="0" y="0"/>
                  </a:moveTo>
                  <a:lnTo>
                    <a:pt x="145399" y="0"/>
                  </a:lnTo>
                  <a:lnTo>
                    <a:pt x="145399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39BA93"/>
            </a:solidFill>
            <a:ln>
              <a:noFill/>
            </a:ln>
          </p:spPr>
        </p:sp>
        <p:sp>
          <p:nvSpPr>
            <p:cNvPr id="93" name="Google Shape;93;p1"/>
            <p:cNvSpPr txBox="1"/>
            <p:nvPr/>
          </p:nvSpPr>
          <p:spPr>
            <a:xfrm>
              <a:off x="0" y="-38100"/>
              <a:ext cx="145399" cy="1317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"/>
          <p:cNvGrpSpPr/>
          <p:nvPr/>
        </p:nvGrpSpPr>
        <p:grpSpPr>
          <a:xfrm>
            <a:off x="-220802" y="4641710"/>
            <a:ext cx="552064" cy="5669145"/>
            <a:chOff x="0" y="-38100"/>
            <a:chExt cx="145399" cy="1493108"/>
          </a:xfrm>
        </p:grpSpPr>
        <p:sp>
          <p:nvSpPr>
            <p:cNvPr id="95" name="Google Shape;95;p1"/>
            <p:cNvSpPr/>
            <p:nvPr/>
          </p:nvSpPr>
          <p:spPr>
            <a:xfrm>
              <a:off x="0" y="0"/>
              <a:ext cx="145399" cy="1455008"/>
            </a:xfrm>
            <a:custGeom>
              <a:avLst/>
              <a:gdLst/>
              <a:ahLst/>
              <a:cxnLst/>
              <a:rect l="l" t="t" r="r" b="b"/>
              <a:pathLst>
                <a:path w="145399" h="1455008" extrusionOk="0">
                  <a:moveTo>
                    <a:pt x="0" y="0"/>
                  </a:moveTo>
                  <a:lnTo>
                    <a:pt x="145399" y="0"/>
                  </a:lnTo>
                  <a:lnTo>
                    <a:pt x="145399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EBC12"/>
            </a:solidFill>
            <a:ln>
              <a:noFill/>
            </a:ln>
          </p:spPr>
        </p:sp>
        <p:sp>
          <p:nvSpPr>
            <p:cNvPr id="96" name="Google Shape;96;p1"/>
            <p:cNvSpPr txBox="1"/>
            <p:nvPr/>
          </p:nvSpPr>
          <p:spPr>
            <a:xfrm>
              <a:off x="0" y="-38100"/>
              <a:ext cx="145399" cy="1493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"/>
          <p:cNvGrpSpPr/>
          <p:nvPr/>
        </p:nvGrpSpPr>
        <p:grpSpPr>
          <a:xfrm rot="-5400000">
            <a:off x="13954736" y="-4002003"/>
            <a:ext cx="331261" cy="8335268"/>
            <a:chOff x="0" y="-38100"/>
            <a:chExt cx="87246" cy="2195297"/>
          </a:xfrm>
        </p:grpSpPr>
        <p:sp>
          <p:nvSpPr>
            <p:cNvPr id="98" name="Google Shape;98;p1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 extrusionOk="0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39BA93"/>
            </a:solidFill>
            <a:ln>
              <a:noFill/>
            </a:ln>
          </p:spPr>
        </p:sp>
        <p:sp>
          <p:nvSpPr>
            <p:cNvPr id="99" name="Google Shape;99;p1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"/>
          <p:cNvGrpSpPr/>
          <p:nvPr/>
        </p:nvGrpSpPr>
        <p:grpSpPr>
          <a:xfrm>
            <a:off x="17956739" y="-144661"/>
            <a:ext cx="495527" cy="3157141"/>
            <a:chOff x="0" y="-38100"/>
            <a:chExt cx="130509" cy="831510"/>
          </a:xfrm>
        </p:grpSpPr>
        <p:sp>
          <p:nvSpPr>
            <p:cNvPr id="101" name="Google Shape;101;p1"/>
            <p:cNvSpPr/>
            <p:nvPr/>
          </p:nvSpPr>
          <p:spPr>
            <a:xfrm>
              <a:off x="0" y="0"/>
              <a:ext cx="130509" cy="793410"/>
            </a:xfrm>
            <a:custGeom>
              <a:avLst/>
              <a:gdLst/>
              <a:ahLst/>
              <a:cxnLst/>
              <a:rect l="l" t="t" r="r" b="b"/>
              <a:pathLst>
                <a:path w="130509" h="793410" extrusionOk="0">
                  <a:moveTo>
                    <a:pt x="0" y="0"/>
                  </a:moveTo>
                  <a:lnTo>
                    <a:pt x="130509" y="0"/>
                  </a:lnTo>
                  <a:lnTo>
                    <a:pt x="130509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FEBC12"/>
            </a:solidFill>
            <a:ln>
              <a:noFill/>
            </a:ln>
          </p:spPr>
        </p:sp>
        <p:sp>
          <p:nvSpPr>
            <p:cNvPr id="102" name="Google Shape;102;p1"/>
            <p:cNvSpPr txBox="1"/>
            <p:nvPr/>
          </p:nvSpPr>
          <p:spPr>
            <a:xfrm>
              <a:off x="0" y="-38100"/>
              <a:ext cx="130509" cy="831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"/>
          <p:cNvGrpSpPr/>
          <p:nvPr/>
        </p:nvGrpSpPr>
        <p:grpSpPr>
          <a:xfrm rot="-5400000">
            <a:off x="1442789" y="8411886"/>
            <a:ext cx="331261" cy="3418968"/>
            <a:chOff x="0" y="-38100"/>
            <a:chExt cx="87246" cy="900469"/>
          </a:xfrm>
        </p:grpSpPr>
        <p:sp>
          <p:nvSpPr>
            <p:cNvPr id="104" name="Google Shape;104;p1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 extrusionOk="0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E70B8B"/>
            </a:solidFill>
            <a:ln>
              <a:noFill/>
            </a:ln>
          </p:spPr>
        </p:sp>
        <p:sp>
          <p:nvSpPr>
            <p:cNvPr id="105" name="Google Shape;105;p1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1"/>
          <p:cNvGrpSpPr/>
          <p:nvPr/>
        </p:nvGrpSpPr>
        <p:grpSpPr>
          <a:xfrm rot="-5400000">
            <a:off x="10637073" y="2471808"/>
            <a:ext cx="351361" cy="15279024"/>
            <a:chOff x="0" y="-38100"/>
            <a:chExt cx="92540" cy="4024105"/>
          </a:xfrm>
        </p:grpSpPr>
        <p:sp>
          <p:nvSpPr>
            <p:cNvPr id="107" name="Google Shape;107;p1"/>
            <p:cNvSpPr/>
            <p:nvPr/>
          </p:nvSpPr>
          <p:spPr>
            <a:xfrm>
              <a:off x="0" y="0"/>
              <a:ext cx="92540" cy="3986005"/>
            </a:xfrm>
            <a:custGeom>
              <a:avLst/>
              <a:gdLst/>
              <a:ahLst/>
              <a:cxnLst/>
              <a:rect l="l" t="t" r="r" b="b"/>
              <a:pathLst>
                <a:path w="92540" h="3986005" extrusionOk="0">
                  <a:moveTo>
                    <a:pt x="0" y="0"/>
                  </a:moveTo>
                  <a:lnTo>
                    <a:pt x="92540" y="0"/>
                  </a:lnTo>
                  <a:lnTo>
                    <a:pt x="92540" y="3986005"/>
                  </a:lnTo>
                  <a:lnTo>
                    <a:pt x="0" y="3986005"/>
                  </a:lnTo>
                  <a:close/>
                </a:path>
              </a:pathLst>
            </a:custGeom>
            <a:solidFill>
              <a:srgbClr val="39BA93"/>
            </a:solidFill>
            <a:ln>
              <a:noFill/>
            </a:ln>
          </p:spPr>
        </p:sp>
        <p:sp>
          <p:nvSpPr>
            <p:cNvPr id="108" name="Google Shape;108;p1"/>
            <p:cNvSpPr txBox="1"/>
            <p:nvPr/>
          </p:nvSpPr>
          <p:spPr>
            <a:xfrm>
              <a:off x="0" y="-38100"/>
              <a:ext cx="92540" cy="4024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1"/>
          <p:cNvSpPr txBox="1"/>
          <p:nvPr/>
        </p:nvSpPr>
        <p:spPr>
          <a:xfrm>
            <a:off x="12062104" y="309311"/>
            <a:ext cx="5758502" cy="143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4800" b="1" i="0" strike="noStrike" cap="none" dirty="0">
                <a:solidFill>
                  <a:srgbClr val="1577BD"/>
                </a:solidFill>
                <a:latin typeface="Lato"/>
                <a:ea typeface="Lato"/>
                <a:cs typeface="Lato"/>
                <a:sym typeface="Lato"/>
              </a:rPr>
              <a:t>ARTIFICIAL </a:t>
            </a:r>
          </a:p>
          <a:p>
            <a:pPr marL="0" marR="0" lvl="0" indent="0" algn="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4800" b="1" i="0" strike="noStrike" cap="none" dirty="0">
                <a:solidFill>
                  <a:srgbClr val="1577BD"/>
                </a:solidFill>
                <a:latin typeface="Lato"/>
                <a:ea typeface="Lato"/>
                <a:cs typeface="Lato"/>
                <a:sym typeface="Lato"/>
              </a:rPr>
              <a:t>INTELLIGENCE</a:t>
            </a:r>
            <a:endParaRPr sz="1000" b="0" i="0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111" name="Google Shape;111;p1"/>
          <p:cNvSpPr txBox="1"/>
          <p:nvPr/>
        </p:nvSpPr>
        <p:spPr>
          <a:xfrm>
            <a:off x="9358506" y="6277008"/>
            <a:ext cx="8385900" cy="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lang="en-US" sz="5900" b="1" i="0" u="none" strike="noStrike" cap="none" dirty="0">
                <a:solidFill>
                  <a:srgbClr val="231E1E"/>
                </a:solidFill>
                <a:latin typeface="Lato"/>
                <a:ea typeface="Lato"/>
                <a:cs typeface="Lato"/>
                <a:sym typeface="Lato"/>
              </a:rPr>
              <a:t>CAPSTONE PROJECT</a:t>
            </a:r>
            <a:endParaRPr sz="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1" y="6533168"/>
            <a:ext cx="3265488" cy="314021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outerShdw dist="35921" dir="2700000" algn="ctr" rotWithShape="0">
              <a:schemeClr val="bg2"/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380" y="3797533"/>
            <a:ext cx="2973020" cy="302544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outerShdw dist="35921" dir="2700000" algn="ctr" rotWithShape="0">
              <a:schemeClr val="bg2"/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563" y="1911111"/>
            <a:ext cx="2965365" cy="252821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outerShdw dist="35921" dir="2700000" algn="ctr" rotWithShape="0">
              <a:schemeClr val="bg2"/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961" y="115922"/>
            <a:ext cx="2832792" cy="263597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outerShdw dist="35921" dir="2700000" algn="ctr" rotWithShape="0">
              <a:schemeClr val="bg2"/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4" name="Google Shape;111;p1"/>
          <p:cNvSpPr txBox="1"/>
          <p:nvPr/>
        </p:nvSpPr>
        <p:spPr>
          <a:xfrm>
            <a:off x="8825106" y="7468756"/>
            <a:ext cx="8385900" cy="88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lang="en-US" sz="5900" b="1" i="0" u="none" strike="noStrike" cap="none" dirty="0" err="1">
                <a:solidFill>
                  <a:srgbClr val="231E1E"/>
                </a:solidFill>
                <a:latin typeface="Lato"/>
                <a:ea typeface="Lato"/>
                <a:cs typeface="Lato"/>
                <a:sym typeface="Lato"/>
              </a:rPr>
              <a:t>Jagdish</a:t>
            </a:r>
            <a:r>
              <a:rPr lang="en-US" sz="5900" b="1" i="0" u="none" strike="noStrike" cap="none" dirty="0">
                <a:solidFill>
                  <a:srgbClr val="231E1E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5900" b="1" i="0" u="none" strike="noStrike" cap="none" dirty="0" err="1">
                <a:solidFill>
                  <a:srgbClr val="231E1E"/>
                </a:solidFill>
                <a:latin typeface="Lato"/>
                <a:ea typeface="Lato"/>
                <a:cs typeface="Lato"/>
                <a:sym typeface="Lato"/>
              </a:rPr>
              <a:t>Hembrom</a:t>
            </a:r>
            <a:endParaRPr sz="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81" y="120289"/>
            <a:ext cx="10839450" cy="1470025"/>
          </a:xfrm>
        </p:spPr>
        <p:txBody>
          <a:bodyPr>
            <a:normAutofit/>
          </a:bodyPr>
          <a:lstStyle/>
          <a:p>
            <a:pPr lvl="0"/>
            <a:r>
              <a:rPr lang="en-IN" b="1" dirty="0"/>
              <a:t>Leftover Management for Raw Edibles: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1" y="1590314"/>
            <a:ext cx="9812369" cy="3877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3213" y="842601"/>
            <a:ext cx="6415087" cy="3197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3212" y="4124324"/>
            <a:ext cx="6415087" cy="2965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3213" y="7296150"/>
            <a:ext cx="6415087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Up Arrow 2"/>
          <p:cNvSpPr/>
          <p:nvPr/>
        </p:nvSpPr>
        <p:spPr>
          <a:xfrm rot="3497538">
            <a:off x="6541198" y="71966"/>
            <a:ext cx="612098" cy="6034521"/>
          </a:xfrm>
          <a:prstGeom prst="upArrow">
            <a:avLst>
              <a:gd name="adj1" fmla="val 50000"/>
              <a:gd name="adj2" fmla="val 444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11159" y="5425785"/>
            <a:ext cx="9652722" cy="41549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b="1" dirty="0"/>
              <a:t>Help Others:</a:t>
            </a:r>
            <a:br>
              <a:rPr lang="en-US" sz="4400" dirty="0"/>
            </a:br>
            <a:r>
              <a:rPr lang="en-US" sz="4400" dirty="0"/>
              <a:t>        Make the community better. </a:t>
            </a:r>
          </a:p>
          <a:p>
            <a:r>
              <a:rPr lang="en-US" sz="4400" dirty="0"/>
              <a:t>        Help those who need it most.</a:t>
            </a:r>
          </a:p>
          <a:p>
            <a:r>
              <a:rPr lang="en-US" sz="4400" b="1" dirty="0"/>
              <a:t>Use Data:</a:t>
            </a:r>
            <a:br>
              <a:rPr lang="en-US" sz="4400" dirty="0"/>
            </a:br>
            <a:r>
              <a:rPr lang="en-US" sz="4400" dirty="0"/>
              <a:t>        Check food waste trends.</a:t>
            </a:r>
          </a:p>
          <a:p>
            <a:r>
              <a:rPr lang="en-US" sz="4400" dirty="0"/>
              <a:t>        Plan smarter orders next time.</a:t>
            </a:r>
          </a:p>
        </p:txBody>
      </p:sp>
    </p:spTree>
    <p:extLst>
      <p:ext uri="{BB962C8B-B14F-4D97-AF65-F5344CB8AC3E}">
        <p14:creationId xmlns:p14="http://schemas.microsoft.com/office/powerpoint/2010/main" val="23350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81" y="120289"/>
            <a:ext cx="10839450" cy="1470025"/>
          </a:xfrm>
        </p:spPr>
        <p:txBody>
          <a:bodyPr>
            <a:normAutofit/>
          </a:bodyPr>
          <a:lstStyle/>
          <a:p>
            <a:pPr lvl="0"/>
            <a:r>
              <a:rPr lang="en-IN" b="1" dirty="0"/>
              <a:t>Leftover Management for Raw Edibles: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63" y="1153896"/>
            <a:ext cx="5328511" cy="2105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62331" y="3259282"/>
            <a:ext cx="13250743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Stop Waste:</a:t>
            </a:r>
            <a:br>
              <a:rPr lang="en-US" sz="4000" dirty="0"/>
            </a:br>
            <a:r>
              <a:rPr lang="en-US" sz="4000" dirty="0"/>
              <a:t>        Use extra food to help people or</a:t>
            </a:r>
            <a:br>
              <a:rPr lang="en-US" sz="4000" dirty="0"/>
            </a:br>
            <a:r>
              <a:rPr lang="en-US" sz="4000" dirty="0"/>
              <a:t>        recycle it.</a:t>
            </a:r>
          </a:p>
          <a:p>
            <a:r>
              <a:rPr lang="en-US" sz="4000" b="1" dirty="0"/>
              <a:t>Easy Start:</a:t>
            </a:r>
            <a:br>
              <a:rPr lang="en-US" sz="4000" dirty="0"/>
            </a:br>
            <a:r>
              <a:rPr lang="en-US" sz="4000" dirty="0"/>
              <a:t>      Begin with 10 items. </a:t>
            </a:r>
            <a:br>
              <a:rPr lang="en-US" sz="4000" dirty="0"/>
            </a:br>
            <a:r>
              <a:rPr lang="en-US" sz="4000" dirty="0"/>
              <a:t>      Grow as your business grows.</a:t>
            </a:r>
          </a:p>
          <a:p>
            <a:r>
              <a:rPr lang="en-US" sz="4000" b="1" dirty="0"/>
              <a:t>Help the Community:</a:t>
            </a:r>
            <a:br>
              <a:rPr lang="en-US" sz="4000" dirty="0"/>
            </a:br>
            <a:r>
              <a:rPr lang="en-US" sz="4000" dirty="0"/>
              <a:t>      Support people in need through your business efforts.</a:t>
            </a:r>
          </a:p>
          <a:p>
            <a:r>
              <a:rPr lang="en-US" sz="4000" b="1" dirty="0"/>
              <a:t>Use Data:</a:t>
            </a:r>
            <a:br>
              <a:rPr lang="en-US" sz="4000" dirty="0"/>
            </a:br>
            <a:r>
              <a:rPr lang="en-US" sz="4000" dirty="0"/>
              <a:t>      Track food waste patterns. </a:t>
            </a:r>
            <a:br>
              <a:rPr lang="en-US" sz="4000" dirty="0"/>
            </a:br>
            <a:r>
              <a:rPr lang="en-US" sz="4000" dirty="0"/>
              <a:t>       Plan smarter orders next time.</a:t>
            </a:r>
          </a:p>
        </p:txBody>
      </p:sp>
      <p:sp>
        <p:nvSpPr>
          <p:cNvPr id="3" name="Action Button: Forward or Next 2">
            <a:hlinkClick r:id="rId4" action="ppaction://program" highlightClick="1"/>
          </p:cNvPr>
          <p:cNvSpPr/>
          <p:nvPr/>
        </p:nvSpPr>
        <p:spPr>
          <a:xfrm>
            <a:off x="13792200" y="342900"/>
            <a:ext cx="4362450" cy="310515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75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150" y="434975"/>
            <a:ext cx="7772400" cy="1470025"/>
          </a:xfrm>
        </p:spPr>
        <p:txBody>
          <a:bodyPr/>
          <a:lstStyle/>
          <a:p>
            <a:r>
              <a:rPr lang="en-US" dirty="0"/>
              <a:t>Event Management  Module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1966913"/>
            <a:ext cx="5896744" cy="3633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706" y="1966913"/>
            <a:ext cx="3737793" cy="258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5848351"/>
            <a:ext cx="14824537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ction Button: Forward or Next 2">
            <a:hlinkClick r:id="rId5" action="ppaction://program" highlightClick="1"/>
          </p:cNvPr>
          <p:cNvSpPr/>
          <p:nvPr/>
        </p:nvSpPr>
        <p:spPr>
          <a:xfrm>
            <a:off x="13982700" y="402725"/>
            <a:ext cx="4095750" cy="323716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01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150" y="434975"/>
            <a:ext cx="7772400" cy="1470025"/>
          </a:xfrm>
        </p:spPr>
        <p:txBody>
          <a:bodyPr/>
          <a:lstStyle/>
          <a:p>
            <a:r>
              <a:rPr lang="en-US" dirty="0"/>
              <a:t>Event Management  Module</a:t>
            </a:r>
          </a:p>
        </p:txBody>
      </p:sp>
      <p:sp>
        <p:nvSpPr>
          <p:cNvPr id="3" name="Rectangle 2"/>
          <p:cNvSpPr/>
          <p:nvPr/>
        </p:nvSpPr>
        <p:spPr>
          <a:xfrm>
            <a:off x="1600200" y="2667001"/>
            <a:ext cx="1211580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Focus on Customers:</a:t>
            </a:r>
            <a:br>
              <a:rPr lang="en-US" sz="3200" b="1" dirty="0"/>
            </a:br>
            <a:r>
              <a:rPr lang="en-US" sz="3200" b="1" dirty="0"/>
              <a:t>      </a:t>
            </a:r>
            <a:r>
              <a:rPr lang="en-US" sz="3200" dirty="0"/>
              <a:t>Create custom events. </a:t>
            </a:r>
            <a:br>
              <a:rPr lang="en-US" sz="3200" dirty="0"/>
            </a:br>
            <a:r>
              <a:rPr lang="en-US" sz="3200" dirty="0"/>
              <a:t>      Keep guests happy and loyal.</a:t>
            </a:r>
          </a:p>
          <a:p>
            <a:endParaRPr lang="en-US" sz="3200" dirty="0"/>
          </a:p>
          <a:p>
            <a:r>
              <a:rPr lang="en-US" sz="3200" b="1" dirty="0"/>
              <a:t>Work Smarter:</a:t>
            </a:r>
            <a:br>
              <a:rPr lang="en-US" sz="3200" dirty="0"/>
            </a:br>
            <a:r>
              <a:rPr lang="en-US" sz="3200" dirty="0"/>
              <a:t>      Use data to manage resources better.</a:t>
            </a:r>
          </a:p>
          <a:p>
            <a:endParaRPr lang="en-US" sz="3200" dirty="0"/>
          </a:p>
          <a:p>
            <a:r>
              <a:rPr lang="en-US" sz="3200" b="1" dirty="0"/>
              <a:t>Earn More:</a:t>
            </a:r>
            <a:br>
              <a:rPr lang="en-US" sz="3200" dirty="0"/>
            </a:br>
            <a:r>
              <a:rPr lang="en-US" sz="3200" dirty="0"/>
              <a:t>     Offer upgrades (like special menus or decorations).</a:t>
            </a:r>
          </a:p>
          <a:p>
            <a:r>
              <a:rPr lang="en-US" sz="3200" dirty="0"/>
              <a:t>  </a:t>
            </a:r>
          </a:p>
          <a:p>
            <a:r>
              <a:rPr lang="en-US" sz="3200" b="1" dirty="0"/>
              <a:t>Stay Clear:</a:t>
            </a:r>
            <a:br>
              <a:rPr lang="en-US" sz="3200" dirty="0"/>
            </a:br>
            <a:r>
              <a:rPr lang="en-US" sz="3200" dirty="0"/>
              <a:t>      Share instant updates and</a:t>
            </a:r>
          </a:p>
          <a:p>
            <a:r>
              <a:rPr lang="en-US" sz="3200" dirty="0"/>
              <a:t>      improve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351898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09655" y="3719944"/>
            <a:ext cx="82711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87897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"/>
          <p:cNvSpPr/>
          <p:nvPr/>
        </p:nvSpPr>
        <p:spPr>
          <a:xfrm>
            <a:off x="14361222" y="288519"/>
            <a:ext cx="3577714" cy="1126683"/>
          </a:xfrm>
          <a:custGeom>
            <a:avLst/>
            <a:gdLst/>
            <a:ahLst/>
            <a:cxnLst/>
            <a:rect l="l" t="t" r="r" b="b"/>
            <a:pathLst>
              <a:path w="3577714" h="1126683" extrusionOk="0">
                <a:moveTo>
                  <a:pt x="0" y="0"/>
                </a:moveTo>
                <a:lnTo>
                  <a:pt x="3577714" y="0"/>
                </a:lnTo>
                <a:lnTo>
                  <a:pt x="3577714" y="1126683"/>
                </a:lnTo>
                <a:lnTo>
                  <a:pt x="0" y="11266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4" name="Google Shape;154;p3"/>
          <p:cNvSpPr/>
          <p:nvPr/>
        </p:nvSpPr>
        <p:spPr>
          <a:xfrm>
            <a:off x="5322834" y="8689072"/>
            <a:ext cx="1204036" cy="1119753"/>
          </a:xfrm>
          <a:custGeom>
            <a:avLst/>
            <a:gdLst/>
            <a:ahLst/>
            <a:cxnLst/>
            <a:rect l="l" t="t" r="r" b="b"/>
            <a:pathLst>
              <a:path w="1204036" h="1119753" extrusionOk="0">
                <a:moveTo>
                  <a:pt x="0" y="0"/>
                </a:moveTo>
                <a:lnTo>
                  <a:pt x="1204035" y="0"/>
                </a:lnTo>
                <a:lnTo>
                  <a:pt x="1204035" y="1119753"/>
                </a:lnTo>
                <a:lnTo>
                  <a:pt x="0" y="11197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890"/>
            </a:blip>
            <a:stretch>
              <a:fillRect/>
            </a:stretch>
          </a:blipFill>
          <a:ln>
            <a:noFill/>
          </a:ln>
        </p:spPr>
      </p:sp>
      <p:sp>
        <p:nvSpPr>
          <p:cNvPr id="155" name="Google Shape;155;p3"/>
          <p:cNvSpPr/>
          <p:nvPr/>
        </p:nvSpPr>
        <p:spPr>
          <a:xfrm>
            <a:off x="3465588" y="474347"/>
            <a:ext cx="1011947" cy="1108707"/>
          </a:xfrm>
          <a:custGeom>
            <a:avLst/>
            <a:gdLst/>
            <a:ahLst/>
            <a:cxnLst/>
            <a:rect l="l" t="t" r="r" b="b"/>
            <a:pathLst>
              <a:path w="1011947" h="1108707" extrusionOk="0">
                <a:moveTo>
                  <a:pt x="0" y="0"/>
                </a:moveTo>
                <a:lnTo>
                  <a:pt x="1011947" y="0"/>
                </a:lnTo>
                <a:lnTo>
                  <a:pt x="1011947" y="1108706"/>
                </a:lnTo>
                <a:lnTo>
                  <a:pt x="0" y="1108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9890"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3"/>
          <p:cNvSpPr/>
          <p:nvPr/>
        </p:nvSpPr>
        <p:spPr>
          <a:xfrm>
            <a:off x="12797820" y="9353206"/>
            <a:ext cx="2593872" cy="933794"/>
          </a:xfrm>
          <a:custGeom>
            <a:avLst/>
            <a:gdLst/>
            <a:ahLst/>
            <a:cxnLst/>
            <a:rect l="l" t="t" r="r" b="b"/>
            <a:pathLst>
              <a:path w="2593872" h="933794" extrusionOk="0">
                <a:moveTo>
                  <a:pt x="0" y="0"/>
                </a:moveTo>
                <a:lnTo>
                  <a:pt x="2593871" y="0"/>
                </a:lnTo>
                <a:lnTo>
                  <a:pt x="2593871" y="933794"/>
                </a:lnTo>
                <a:lnTo>
                  <a:pt x="0" y="933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19890"/>
            </a:blip>
            <a:stretch>
              <a:fillRect/>
            </a:stretch>
          </a:blipFill>
          <a:ln>
            <a:noFill/>
          </a:ln>
        </p:spPr>
      </p:sp>
      <p:sp>
        <p:nvSpPr>
          <p:cNvPr id="157" name="Google Shape;157;p3"/>
          <p:cNvSpPr/>
          <p:nvPr/>
        </p:nvSpPr>
        <p:spPr>
          <a:xfrm>
            <a:off x="17215554" y="2558948"/>
            <a:ext cx="591196" cy="788261"/>
          </a:xfrm>
          <a:custGeom>
            <a:avLst/>
            <a:gdLst/>
            <a:ahLst/>
            <a:cxnLst/>
            <a:rect l="l" t="t" r="r" b="b"/>
            <a:pathLst>
              <a:path w="591196" h="788261" extrusionOk="0">
                <a:moveTo>
                  <a:pt x="0" y="0"/>
                </a:moveTo>
                <a:lnTo>
                  <a:pt x="591195" y="0"/>
                </a:lnTo>
                <a:lnTo>
                  <a:pt x="591195" y="788261"/>
                </a:lnTo>
                <a:lnTo>
                  <a:pt x="0" y="788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19890"/>
            </a:blip>
            <a:stretch>
              <a:fillRect/>
            </a:stretch>
          </a:blipFill>
          <a:ln>
            <a:noFill/>
          </a:ln>
        </p:spPr>
      </p:sp>
      <p:sp>
        <p:nvSpPr>
          <p:cNvPr id="158" name="Google Shape;158;p3"/>
          <p:cNvSpPr/>
          <p:nvPr/>
        </p:nvSpPr>
        <p:spPr>
          <a:xfrm>
            <a:off x="428923" y="8947088"/>
            <a:ext cx="1096573" cy="954018"/>
          </a:xfrm>
          <a:custGeom>
            <a:avLst/>
            <a:gdLst/>
            <a:ahLst/>
            <a:cxnLst/>
            <a:rect l="l" t="t" r="r" b="b"/>
            <a:pathLst>
              <a:path w="1096573" h="954018" extrusionOk="0">
                <a:moveTo>
                  <a:pt x="0" y="0"/>
                </a:moveTo>
                <a:lnTo>
                  <a:pt x="1096572" y="0"/>
                </a:lnTo>
                <a:lnTo>
                  <a:pt x="1096572" y="954018"/>
                </a:lnTo>
                <a:lnTo>
                  <a:pt x="0" y="954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19890"/>
            </a:blip>
            <a:stretch>
              <a:fillRect/>
            </a:stretch>
          </a:blipFill>
          <a:ln>
            <a:noFill/>
          </a:ln>
        </p:spPr>
      </p:sp>
      <p:sp>
        <p:nvSpPr>
          <p:cNvPr id="159" name="Google Shape;159;p3"/>
          <p:cNvSpPr/>
          <p:nvPr/>
        </p:nvSpPr>
        <p:spPr>
          <a:xfrm>
            <a:off x="542077" y="1271680"/>
            <a:ext cx="1966837" cy="1349742"/>
          </a:xfrm>
          <a:custGeom>
            <a:avLst/>
            <a:gdLst/>
            <a:ahLst/>
            <a:cxnLst/>
            <a:rect l="l" t="t" r="r" b="b"/>
            <a:pathLst>
              <a:path w="1966837" h="1349742" extrusionOk="0">
                <a:moveTo>
                  <a:pt x="0" y="0"/>
                </a:moveTo>
                <a:lnTo>
                  <a:pt x="1966837" y="0"/>
                </a:lnTo>
                <a:lnTo>
                  <a:pt x="1966837" y="1349742"/>
                </a:lnTo>
                <a:lnTo>
                  <a:pt x="0" y="1349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 amt="1989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0" name="Google Shape;160;p3"/>
          <p:cNvGrpSpPr/>
          <p:nvPr/>
        </p:nvGrpSpPr>
        <p:grpSpPr>
          <a:xfrm>
            <a:off x="7412319" y="4302939"/>
            <a:ext cx="3463362" cy="3118221"/>
            <a:chOff x="0" y="0"/>
            <a:chExt cx="912161" cy="821260"/>
          </a:xfrm>
        </p:grpSpPr>
        <p:sp>
          <p:nvSpPr>
            <p:cNvPr id="161" name="Google Shape;161;p3"/>
            <p:cNvSpPr/>
            <p:nvPr/>
          </p:nvSpPr>
          <p:spPr>
            <a:xfrm>
              <a:off x="0" y="0"/>
              <a:ext cx="912161" cy="821260"/>
            </a:xfrm>
            <a:custGeom>
              <a:avLst/>
              <a:gdLst/>
              <a:ahLst/>
              <a:cxnLst/>
              <a:rect l="l" t="t" r="r" b="b"/>
              <a:pathLst>
                <a:path w="912161" h="821260" extrusionOk="0">
                  <a:moveTo>
                    <a:pt x="456081" y="0"/>
                  </a:moveTo>
                  <a:cubicBezTo>
                    <a:pt x="204194" y="0"/>
                    <a:pt x="0" y="183845"/>
                    <a:pt x="0" y="410630"/>
                  </a:cubicBezTo>
                  <a:cubicBezTo>
                    <a:pt x="0" y="637415"/>
                    <a:pt x="204194" y="821260"/>
                    <a:pt x="456081" y="821260"/>
                  </a:cubicBezTo>
                  <a:cubicBezTo>
                    <a:pt x="707967" y="821260"/>
                    <a:pt x="912161" y="637415"/>
                    <a:pt x="912161" y="410630"/>
                  </a:cubicBezTo>
                  <a:cubicBezTo>
                    <a:pt x="912161" y="183845"/>
                    <a:pt x="707967" y="0"/>
                    <a:pt x="456081" y="0"/>
                  </a:cubicBezTo>
                  <a:close/>
                </a:path>
              </a:pathLst>
            </a:custGeom>
            <a:solidFill>
              <a:srgbClr val="1577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"/>
            <p:cNvSpPr txBox="1"/>
            <p:nvPr/>
          </p:nvSpPr>
          <p:spPr>
            <a:xfrm>
              <a:off x="85515" y="38893"/>
              <a:ext cx="741131" cy="7053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3"/>
          <p:cNvGrpSpPr/>
          <p:nvPr/>
        </p:nvGrpSpPr>
        <p:grpSpPr>
          <a:xfrm>
            <a:off x="11673421" y="4857930"/>
            <a:ext cx="4476662" cy="1642293"/>
            <a:chOff x="0" y="-38100"/>
            <a:chExt cx="1179038" cy="432538"/>
          </a:xfrm>
        </p:grpSpPr>
        <p:sp>
          <p:nvSpPr>
            <p:cNvPr id="164" name="Google Shape;164;p3"/>
            <p:cNvSpPr/>
            <p:nvPr/>
          </p:nvSpPr>
          <p:spPr>
            <a:xfrm>
              <a:off x="0" y="0"/>
              <a:ext cx="1179038" cy="394438"/>
            </a:xfrm>
            <a:custGeom>
              <a:avLst/>
              <a:gdLst/>
              <a:ahLst/>
              <a:cxnLst/>
              <a:rect l="l" t="t" r="r" b="b"/>
              <a:pathLst>
                <a:path w="1179038" h="394438" extrusionOk="0">
                  <a:moveTo>
                    <a:pt x="975838" y="0"/>
                  </a:moveTo>
                  <a:cubicBezTo>
                    <a:pt x="1088062" y="0"/>
                    <a:pt x="1179038" y="88298"/>
                    <a:pt x="1179038" y="197219"/>
                  </a:cubicBezTo>
                  <a:cubicBezTo>
                    <a:pt x="1179038" y="306140"/>
                    <a:pt x="1088062" y="394438"/>
                    <a:pt x="975838" y="394438"/>
                  </a:cubicBezTo>
                  <a:lnTo>
                    <a:pt x="203200" y="394438"/>
                  </a:lnTo>
                  <a:cubicBezTo>
                    <a:pt x="90976" y="394438"/>
                    <a:pt x="0" y="306140"/>
                    <a:pt x="0" y="197219"/>
                  </a:cubicBezTo>
                  <a:cubicBezTo>
                    <a:pt x="0" y="882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"/>
            <p:cNvSpPr txBox="1"/>
            <p:nvPr/>
          </p:nvSpPr>
          <p:spPr>
            <a:xfrm>
              <a:off x="0" y="-38100"/>
              <a:ext cx="1179037" cy="4325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7471210" y="8041638"/>
            <a:ext cx="4031001" cy="1509365"/>
            <a:chOff x="0" y="-38100"/>
            <a:chExt cx="1061663" cy="397528"/>
          </a:xfrm>
        </p:grpSpPr>
        <p:sp>
          <p:nvSpPr>
            <p:cNvPr id="167" name="Google Shape;167;p3"/>
            <p:cNvSpPr/>
            <p:nvPr/>
          </p:nvSpPr>
          <p:spPr>
            <a:xfrm>
              <a:off x="0" y="0"/>
              <a:ext cx="1061663" cy="359428"/>
            </a:xfrm>
            <a:custGeom>
              <a:avLst/>
              <a:gdLst/>
              <a:ahLst/>
              <a:cxnLst/>
              <a:rect l="l" t="t" r="r" b="b"/>
              <a:pathLst>
                <a:path w="1061663" h="359428" extrusionOk="0">
                  <a:moveTo>
                    <a:pt x="858463" y="0"/>
                  </a:moveTo>
                  <a:cubicBezTo>
                    <a:pt x="970687" y="0"/>
                    <a:pt x="1061663" y="80461"/>
                    <a:pt x="1061663" y="179714"/>
                  </a:cubicBezTo>
                  <a:cubicBezTo>
                    <a:pt x="1061663" y="278967"/>
                    <a:pt x="970687" y="359428"/>
                    <a:pt x="858463" y="359428"/>
                  </a:cubicBezTo>
                  <a:lnTo>
                    <a:pt x="203200" y="359428"/>
                  </a:lnTo>
                  <a:cubicBezTo>
                    <a:pt x="90976" y="359428"/>
                    <a:pt x="0" y="278967"/>
                    <a:pt x="0" y="179714"/>
                  </a:cubicBezTo>
                  <a:cubicBezTo>
                    <a:pt x="0" y="8046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BB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"/>
            <p:cNvSpPr txBox="1"/>
            <p:nvPr/>
          </p:nvSpPr>
          <p:spPr>
            <a:xfrm>
              <a:off x="0" y="-38100"/>
              <a:ext cx="1061663" cy="397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3"/>
          <p:cNvGrpSpPr/>
          <p:nvPr/>
        </p:nvGrpSpPr>
        <p:grpSpPr>
          <a:xfrm>
            <a:off x="1565475" y="7138792"/>
            <a:ext cx="4812180" cy="1687722"/>
            <a:chOff x="0" y="-38100"/>
            <a:chExt cx="1267397" cy="444500"/>
          </a:xfrm>
        </p:grpSpPr>
        <p:sp>
          <p:nvSpPr>
            <p:cNvPr id="170" name="Google Shape;170;p3"/>
            <p:cNvSpPr/>
            <p:nvPr/>
          </p:nvSpPr>
          <p:spPr>
            <a:xfrm>
              <a:off x="0" y="0"/>
              <a:ext cx="1267397" cy="406400"/>
            </a:xfrm>
            <a:custGeom>
              <a:avLst/>
              <a:gdLst/>
              <a:ahLst/>
              <a:cxnLst/>
              <a:rect l="l" t="t" r="r" b="b"/>
              <a:pathLst>
                <a:path w="1267397" h="406400" extrusionOk="0">
                  <a:moveTo>
                    <a:pt x="1064197" y="0"/>
                  </a:moveTo>
                  <a:cubicBezTo>
                    <a:pt x="1176421" y="0"/>
                    <a:pt x="1267397" y="90976"/>
                    <a:pt x="1267397" y="203200"/>
                  </a:cubicBezTo>
                  <a:cubicBezTo>
                    <a:pt x="1267397" y="315424"/>
                    <a:pt x="1176421" y="406400"/>
                    <a:pt x="10641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46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"/>
            <p:cNvSpPr txBox="1"/>
            <p:nvPr/>
          </p:nvSpPr>
          <p:spPr>
            <a:xfrm>
              <a:off x="0" y="-38100"/>
              <a:ext cx="1267397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3"/>
          <p:cNvGrpSpPr/>
          <p:nvPr/>
        </p:nvGrpSpPr>
        <p:grpSpPr>
          <a:xfrm>
            <a:off x="1667583" y="4690626"/>
            <a:ext cx="4594029" cy="1687722"/>
            <a:chOff x="0" y="-38100"/>
            <a:chExt cx="1209942" cy="444500"/>
          </a:xfrm>
        </p:grpSpPr>
        <p:sp>
          <p:nvSpPr>
            <p:cNvPr id="173" name="Google Shape;173;p3"/>
            <p:cNvSpPr/>
            <p:nvPr/>
          </p:nvSpPr>
          <p:spPr>
            <a:xfrm>
              <a:off x="0" y="0"/>
              <a:ext cx="1209942" cy="406400"/>
            </a:xfrm>
            <a:custGeom>
              <a:avLst/>
              <a:gdLst/>
              <a:ahLst/>
              <a:cxnLst/>
              <a:rect l="l" t="t" r="r" b="b"/>
              <a:pathLst>
                <a:path w="1209942" h="406400" extrusionOk="0">
                  <a:moveTo>
                    <a:pt x="1006742" y="0"/>
                  </a:moveTo>
                  <a:cubicBezTo>
                    <a:pt x="1118966" y="0"/>
                    <a:pt x="1209942" y="90976"/>
                    <a:pt x="1209942" y="203200"/>
                  </a:cubicBezTo>
                  <a:cubicBezTo>
                    <a:pt x="1209942" y="315424"/>
                    <a:pt x="1118966" y="406400"/>
                    <a:pt x="10067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BB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"/>
            <p:cNvSpPr txBox="1"/>
            <p:nvPr/>
          </p:nvSpPr>
          <p:spPr>
            <a:xfrm>
              <a:off x="0" y="-38100"/>
              <a:ext cx="1209942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" name="Google Shape;175;p3"/>
          <p:cNvGrpSpPr/>
          <p:nvPr/>
        </p:nvGrpSpPr>
        <p:grpSpPr>
          <a:xfrm>
            <a:off x="8431000" y="1100627"/>
            <a:ext cx="5780485" cy="2271084"/>
            <a:chOff x="0" y="-38100"/>
            <a:chExt cx="1406273" cy="444500"/>
          </a:xfrm>
        </p:grpSpPr>
        <p:sp>
          <p:nvSpPr>
            <p:cNvPr id="176" name="Google Shape;176;p3"/>
            <p:cNvSpPr/>
            <p:nvPr/>
          </p:nvSpPr>
          <p:spPr>
            <a:xfrm>
              <a:off x="0" y="0"/>
              <a:ext cx="1406273" cy="406400"/>
            </a:xfrm>
            <a:custGeom>
              <a:avLst/>
              <a:gdLst/>
              <a:ahLst/>
              <a:cxnLst/>
              <a:rect l="l" t="t" r="r" b="b"/>
              <a:pathLst>
                <a:path w="1406273" h="406400" extrusionOk="0">
                  <a:moveTo>
                    <a:pt x="1203073" y="0"/>
                  </a:moveTo>
                  <a:cubicBezTo>
                    <a:pt x="1315298" y="0"/>
                    <a:pt x="1406273" y="90976"/>
                    <a:pt x="1406273" y="203200"/>
                  </a:cubicBezTo>
                  <a:cubicBezTo>
                    <a:pt x="1406273" y="315424"/>
                    <a:pt x="1315298" y="406400"/>
                    <a:pt x="120307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BB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"/>
            <p:cNvSpPr txBox="1"/>
            <p:nvPr/>
          </p:nvSpPr>
          <p:spPr>
            <a:xfrm>
              <a:off x="0" y="-38100"/>
              <a:ext cx="1406273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3"/>
          <p:cNvSpPr txBox="1"/>
          <p:nvPr/>
        </p:nvSpPr>
        <p:spPr>
          <a:xfrm>
            <a:off x="6805495" y="7289525"/>
            <a:ext cx="817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"/>
          <p:cNvSpPr txBox="1"/>
          <p:nvPr/>
        </p:nvSpPr>
        <p:spPr>
          <a:xfrm>
            <a:off x="6918751" y="3659200"/>
            <a:ext cx="591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-US" sz="3200" b="1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"/>
          <p:cNvSpPr txBox="1"/>
          <p:nvPr/>
        </p:nvSpPr>
        <p:spPr>
          <a:xfrm>
            <a:off x="6992029" y="8631618"/>
            <a:ext cx="482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rPr lang="en-US" sz="2999">
                <a:latin typeface="Roboto"/>
                <a:ea typeface="Roboto"/>
                <a:cs typeface="Roboto"/>
                <a:sym typeface="Roboto"/>
              </a:rPr>
              <a:t>Generative A.I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"/>
          <p:cNvSpPr txBox="1"/>
          <p:nvPr/>
        </p:nvSpPr>
        <p:spPr>
          <a:xfrm>
            <a:off x="9170449" y="7486529"/>
            <a:ext cx="466279" cy="55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"/>
          <p:cNvSpPr txBox="1"/>
          <p:nvPr/>
        </p:nvSpPr>
        <p:spPr>
          <a:xfrm>
            <a:off x="12026416" y="5448237"/>
            <a:ext cx="377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rPr lang="en-US" sz="2999">
                <a:latin typeface="Roboto"/>
                <a:ea typeface="Roboto"/>
                <a:cs typeface="Roboto"/>
                <a:sym typeface="Roboto"/>
              </a:rPr>
              <a:t>Python Programming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"/>
          <p:cNvSpPr txBox="1"/>
          <p:nvPr/>
        </p:nvSpPr>
        <p:spPr>
          <a:xfrm>
            <a:off x="1776149" y="7432875"/>
            <a:ext cx="42543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rPr lang="en-US" sz="2999">
                <a:latin typeface="Roboto"/>
                <a:ea typeface="Roboto"/>
                <a:cs typeface="Roboto"/>
                <a:sym typeface="Roboto"/>
              </a:rPr>
              <a:t>Mathematics &amp; Artificial Intelligence - 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"/>
          <p:cNvSpPr txBox="1"/>
          <p:nvPr/>
        </p:nvSpPr>
        <p:spPr>
          <a:xfrm>
            <a:off x="1922253" y="5156644"/>
            <a:ext cx="4098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rPr lang="en-US" sz="2999">
                <a:latin typeface="Roboto"/>
                <a:ea typeface="Roboto"/>
                <a:cs typeface="Roboto"/>
                <a:sym typeface="Roboto"/>
              </a:rPr>
              <a:t>Data Mining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"/>
          <p:cNvSpPr txBox="1"/>
          <p:nvPr/>
        </p:nvSpPr>
        <p:spPr>
          <a:xfrm>
            <a:off x="7623433" y="5503155"/>
            <a:ext cx="3041134" cy="99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49"/>
              <a:buFont typeface="Arial"/>
              <a:buNone/>
            </a:pPr>
            <a:r>
              <a:rPr lang="en-US" sz="3549" b="1" i="0" u="none" strike="noStrike" cap="none">
                <a:solidFill>
                  <a:srgbClr val="100F0D"/>
                </a:solidFill>
                <a:latin typeface="Roboto"/>
                <a:ea typeface="Roboto"/>
                <a:cs typeface="Roboto"/>
                <a:sym typeface="Roboto"/>
              </a:rPr>
              <a:t>CAPSTONE 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"/>
          <p:cNvSpPr txBox="1"/>
          <p:nvPr/>
        </p:nvSpPr>
        <p:spPr>
          <a:xfrm>
            <a:off x="8956337" y="3373263"/>
            <a:ext cx="466279" cy="55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11035933" y="5398380"/>
            <a:ext cx="466279" cy="55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8941250" y="1559800"/>
            <a:ext cx="4823100" cy="15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rPr lang="en-US" sz="2999">
                <a:latin typeface="Roboto"/>
                <a:ea typeface="Roboto"/>
                <a:cs typeface="Roboto"/>
                <a:sym typeface="Roboto"/>
              </a:rPr>
              <a:t>Artificial Intelligence : Real world Applications &amp; Implications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"/>
          <p:cNvSpPr txBox="1"/>
          <p:nvPr/>
        </p:nvSpPr>
        <p:spPr>
          <a:xfrm>
            <a:off x="-3" y="48761"/>
            <a:ext cx="120822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7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99"/>
              <a:buFont typeface="Arial"/>
              <a:buNone/>
            </a:pPr>
            <a:r>
              <a:rPr lang="en-US" sz="5299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Connecting to our Learnings…..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" name="Google Shape;190;p3"/>
          <p:cNvGrpSpPr/>
          <p:nvPr/>
        </p:nvGrpSpPr>
        <p:grpSpPr>
          <a:xfrm>
            <a:off x="2127125" y="2016648"/>
            <a:ext cx="4823091" cy="1913520"/>
            <a:chOff x="0" y="-38100"/>
            <a:chExt cx="1179038" cy="432600"/>
          </a:xfrm>
        </p:grpSpPr>
        <p:sp>
          <p:nvSpPr>
            <p:cNvPr id="191" name="Google Shape;191;p3"/>
            <p:cNvSpPr/>
            <p:nvPr/>
          </p:nvSpPr>
          <p:spPr>
            <a:xfrm>
              <a:off x="0" y="0"/>
              <a:ext cx="1179038" cy="394438"/>
            </a:xfrm>
            <a:custGeom>
              <a:avLst/>
              <a:gdLst/>
              <a:ahLst/>
              <a:cxnLst/>
              <a:rect l="l" t="t" r="r" b="b"/>
              <a:pathLst>
                <a:path w="1179038" h="394438" extrusionOk="0">
                  <a:moveTo>
                    <a:pt x="975838" y="0"/>
                  </a:moveTo>
                  <a:cubicBezTo>
                    <a:pt x="1088062" y="0"/>
                    <a:pt x="1179038" y="88298"/>
                    <a:pt x="1179038" y="197219"/>
                  </a:cubicBezTo>
                  <a:cubicBezTo>
                    <a:pt x="1179038" y="306140"/>
                    <a:pt x="1088062" y="394438"/>
                    <a:pt x="975838" y="394438"/>
                  </a:cubicBezTo>
                  <a:lnTo>
                    <a:pt x="203200" y="394438"/>
                  </a:lnTo>
                  <a:cubicBezTo>
                    <a:pt x="90976" y="394438"/>
                    <a:pt x="0" y="306140"/>
                    <a:pt x="0" y="197219"/>
                  </a:cubicBezTo>
                  <a:cubicBezTo>
                    <a:pt x="0" y="882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"/>
            <p:cNvSpPr txBox="1"/>
            <p:nvPr/>
          </p:nvSpPr>
          <p:spPr>
            <a:xfrm>
              <a:off x="0" y="-38100"/>
              <a:ext cx="1179000" cy="43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3"/>
          <p:cNvSpPr txBox="1"/>
          <p:nvPr/>
        </p:nvSpPr>
        <p:spPr>
          <a:xfrm>
            <a:off x="6756226" y="5309050"/>
            <a:ext cx="591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"/>
          <p:cNvSpPr txBox="1"/>
          <p:nvPr/>
        </p:nvSpPr>
        <p:spPr>
          <a:xfrm>
            <a:off x="2522703" y="2779694"/>
            <a:ext cx="40986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rPr lang="en-US" sz="2999">
                <a:latin typeface="Roboto"/>
                <a:ea typeface="Roboto"/>
                <a:cs typeface="Roboto"/>
                <a:sym typeface="Roboto"/>
              </a:rPr>
              <a:t>Design Thinking for Innovation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36394" y="3373263"/>
            <a:ext cx="6179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Headache of restaurant owners, chefs, customers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412319" y="9500996"/>
            <a:ext cx="6179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Generates recopies considering user requirements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99267" y="3963274"/>
            <a:ext cx="6179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Used in brain storming, designing user  interface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92644" y="8826514"/>
            <a:ext cx="6179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Uses linear algebra in calories conscious game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352800" y="6500223"/>
            <a:ext cx="6179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Used python for all four modules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0"/>
            <a:ext cx="18288000" cy="1333501"/>
          </a:xfrm>
        </p:spPr>
        <p:txBody>
          <a:bodyPr>
            <a:no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sz="4000" dirty="0">
                <a:solidFill>
                  <a:srgbClr val="2E2E2E"/>
                </a:solidFill>
                <a:latin typeface="Roboto"/>
                <a:ea typeface="Roboto"/>
                <a:cs typeface="Roboto"/>
                <a:sym typeface="Roboto"/>
              </a:rPr>
              <a:t>Application of  knowledge &amp; skills  gained to solve  real-world problems.</a:t>
            </a:r>
            <a:br>
              <a:rPr lang="en-US" sz="2400" dirty="0"/>
            </a:br>
            <a:endParaRPr lang="en-US" sz="32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420350" y="723902"/>
            <a:ext cx="7181850" cy="1581152"/>
          </a:xfrm>
          <a:blipFill>
            <a:blip r:embed="rId2"/>
            <a:tile tx="0" ty="0" sx="100000" sy="100000" flip="none" algn="tl"/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r>
              <a:rPr lang="en-US" dirty="0">
                <a:ln>
                  <a:solidFill>
                    <a:srgbClr val="FFC000"/>
                  </a:solidFill>
                </a:ln>
                <a:sym typeface="Arial"/>
              </a:rPr>
              <a:t>Our </a:t>
            </a:r>
            <a:r>
              <a:rPr lang="en-US" dirty="0" err="1">
                <a:ln>
                  <a:solidFill>
                    <a:srgbClr val="FFC000"/>
                  </a:solidFill>
                </a:ln>
                <a:sym typeface="Arial"/>
              </a:rPr>
              <a:t>FutureEats</a:t>
            </a:r>
            <a:r>
              <a:rPr lang="en-US" dirty="0">
                <a:ln>
                  <a:solidFill>
                    <a:srgbClr val="FFC000"/>
                  </a:solidFill>
                </a:ln>
                <a:sym typeface="Arial"/>
              </a:rPr>
              <a:t> app</a:t>
            </a:r>
            <a:br>
              <a:rPr lang="en-US" dirty="0">
                <a:ln>
                  <a:solidFill>
                    <a:srgbClr val="FFC000"/>
                  </a:solidFill>
                </a:ln>
                <a:sym typeface="Arial"/>
              </a:rPr>
            </a:br>
            <a:r>
              <a:rPr lang="en-US" dirty="0">
                <a:ln>
                  <a:solidFill>
                    <a:srgbClr val="FFC000"/>
                  </a:solidFill>
                </a:ln>
                <a:sym typeface="Arial"/>
              </a:rPr>
              <a:t> caterers needs of </a:t>
            </a:r>
            <a:br>
              <a:rPr lang="en-US" dirty="0">
                <a:ln>
                  <a:solidFill>
                    <a:srgbClr val="FFC000"/>
                  </a:solidFill>
                </a:ln>
                <a:sym typeface="Arial"/>
              </a:rPr>
            </a:br>
            <a:r>
              <a:rPr lang="en-US" dirty="0">
                <a:ln>
                  <a:solidFill>
                    <a:srgbClr val="FFC000"/>
                  </a:solidFill>
                </a:ln>
                <a:sym typeface="Arial"/>
              </a:rPr>
              <a:t>future public, restaurants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819152"/>
            <a:ext cx="3390900" cy="13715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2352679"/>
            <a:ext cx="3295650" cy="1752600"/>
          </a:xfrm>
          <a:prstGeom prst="rect">
            <a:avLst/>
          </a:prstGeom>
        </p:spPr>
      </p:pic>
      <p:sp>
        <p:nvSpPr>
          <p:cNvPr id="10" name="Subtitle 4"/>
          <p:cNvSpPr txBox="1">
            <a:spLocks/>
          </p:cNvSpPr>
          <p:nvPr/>
        </p:nvSpPr>
        <p:spPr>
          <a:xfrm>
            <a:off x="10420350" y="2428878"/>
            <a:ext cx="7181850" cy="1676401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>
                <a:ln>
                  <a:solidFill>
                    <a:srgbClr val="FFC000"/>
                  </a:solidFill>
                </a:ln>
                <a:sym typeface="Arial"/>
              </a:rPr>
              <a:t>Our </a:t>
            </a:r>
            <a:r>
              <a:rPr lang="en-US" dirty="0" err="1">
                <a:ln>
                  <a:solidFill>
                    <a:srgbClr val="FFC000"/>
                  </a:solidFill>
                </a:ln>
                <a:sym typeface="Arial"/>
              </a:rPr>
              <a:t>FutureEats</a:t>
            </a:r>
            <a:r>
              <a:rPr lang="en-US" dirty="0">
                <a:ln>
                  <a:solidFill>
                    <a:srgbClr val="FFC000"/>
                  </a:solidFill>
                </a:ln>
                <a:sym typeface="Arial"/>
              </a:rPr>
              <a:t> app</a:t>
            </a:r>
            <a:br>
              <a:rPr lang="en-US" dirty="0">
                <a:ln>
                  <a:solidFill>
                    <a:srgbClr val="FFC000"/>
                  </a:solidFill>
                </a:ln>
                <a:sym typeface="Arial"/>
              </a:rPr>
            </a:br>
            <a:r>
              <a:rPr lang="en-US" dirty="0">
                <a:ln>
                  <a:solidFill>
                    <a:srgbClr val="FFC000"/>
                  </a:solidFill>
                </a:ln>
                <a:sym typeface="Arial"/>
              </a:rPr>
              <a:t> uses </a:t>
            </a:r>
            <a:br>
              <a:rPr lang="en-US" dirty="0">
                <a:ln>
                  <a:solidFill>
                    <a:srgbClr val="FFC000"/>
                  </a:solidFill>
                </a:ln>
                <a:sym typeface="Arial"/>
              </a:rPr>
            </a:br>
            <a:r>
              <a:rPr lang="en-US" dirty="0">
                <a:ln>
                  <a:solidFill>
                    <a:srgbClr val="FFC000"/>
                  </a:solidFill>
                </a:ln>
                <a:sym typeface="Arial"/>
              </a:rPr>
              <a:t>Python coding for all four modules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4238632"/>
            <a:ext cx="3295650" cy="1727094"/>
          </a:xfrm>
          <a:prstGeom prst="rect">
            <a:avLst/>
          </a:prstGeom>
        </p:spPr>
      </p:pic>
      <p:sp>
        <p:nvSpPr>
          <p:cNvPr id="14" name="Subtitle 4"/>
          <p:cNvSpPr txBox="1">
            <a:spLocks/>
          </p:cNvSpPr>
          <p:nvPr/>
        </p:nvSpPr>
        <p:spPr>
          <a:xfrm>
            <a:off x="10420350" y="4240528"/>
            <a:ext cx="7181850" cy="180975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>
                <a:ln>
                  <a:solidFill>
                    <a:srgbClr val="FFC000"/>
                  </a:solidFill>
                </a:ln>
                <a:sym typeface="Arial"/>
              </a:rPr>
              <a:t>Our </a:t>
            </a:r>
            <a:r>
              <a:rPr lang="en-US" dirty="0" err="1">
                <a:ln>
                  <a:solidFill>
                    <a:srgbClr val="FFC000"/>
                  </a:solidFill>
                </a:ln>
                <a:sym typeface="Arial"/>
              </a:rPr>
              <a:t>FutureEats</a:t>
            </a:r>
            <a:r>
              <a:rPr lang="en-US" dirty="0">
                <a:ln>
                  <a:solidFill>
                    <a:srgbClr val="FFC000"/>
                  </a:solidFill>
                </a:ln>
                <a:sym typeface="Arial"/>
              </a:rPr>
              <a:t> app</a:t>
            </a:r>
            <a:br>
              <a:rPr lang="en-US" dirty="0">
                <a:ln>
                  <a:solidFill>
                    <a:srgbClr val="FFC000"/>
                  </a:solidFill>
                </a:ln>
                <a:sym typeface="Arial"/>
              </a:rPr>
            </a:br>
            <a:r>
              <a:rPr lang="en-US" dirty="0">
                <a:ln>
                  <a:solidFill>
                    <a:srgbClr val="FFC000"/>
                  </a:solidFill>
                </a:ln>
                <a:sym typeface="Arial"/>
              </a:rPr>
              <a:t>generates </a:t>
            </a:r>
            <a:br>
              <a:rPr lang="en-US" dirty="0">
                <a:ln>
                  <a:solidFill>
                    <a:srgbClr val="FFC000"/>
                  </a:solidFill>
                </a:ln>
                <a:sym typeface="Arial"/>
              </a:rPr>
            </a:br>
            <a:r>
              <a:rPr lang="en-US" dirty="0">
                <a:ln>
                  <a:solidFill>
                    <a:srgbClr val="FFC000"/>
                  </a:solidFill>
                </a:ln>
                <a:sym typeface="Arial"/>
              </a:rPr>
              <a:t>recipes as per requirement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1" y="6002258"/>
            <a:ext cx="3295649" cy="1098069"/>
          </a:xfrm>
          <a:prstGeom prst="rect">
            <a:avLst/>
          </a:prstGeom>
        </p:spPr>
      </p:pic>
      <p:sp>
        <p:nvSpPr>
          <p:cNvPr id="17" name="Subtitle 4"/>
          <p:cNvSpPr txBox="1">
            <a:spLocks/>
          </p:cNvSpPr>
          <p:nvPr/>
        </p:nvSpPr>
        <p:spPr>
          <a:xfrm>
            <a:off x="10420350" y="6243621"/>
            <a:ext cx="7181850" cy="180975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>
                <a:ln>
                  <a:solidFill>
                    <a:srgbClr val="FFC000"/>
                  </a:solidFill>
                </a:ln>
                <a:sym typeface="Arial"/>
              </a:rPr>
              <a:t>Our </a:t>
            </a:r>
            <a:r>
              <a:rPr lang="en-US" dirty="0" err="1">
                <a:ln>
                  <a:solidFill>
                    <a:srgbClr val="FFC000"/>
                  </a:solidFill>
                </a:ln>
                <a:sym typeface="Arial"/>
              </a:rPr>
              <a:t>FutureEats</a:t>
            </a:r>
            <a:r>
              <a:rPr lang="en-US" dirty="0">
                <a:ln>
                  <a:solidFill>
                    <a:srgbClr val="FFC000"/>
                  </a:solidFill>
                </a:ln>
                <a:sym typeface="Arial"/>
              </a:rPr>
              <a:t> app</a:t>
            </a:r>
          </a:p>
          <a:p>
            <a:r>
              <a:rPr lang="en-US" dirty="0">
                <a:ln>
                  <a:solidFill>
                    <a:srgbClr val="FFC000"/>
                  </a:solidFill>
                </a:ln>
                <a:sym typeface="Arial"/>
              </a:rPr>
              <a:t>uses</a:t>
            </a:r>
            <a:br>
              <a:rPr lang="en-US" dirty="0">
                <a:ln>
                  <a:solidFill>
                    <a:srgbClr val="FFC000"/>
                  </a:solidFill>
                </a:ln>
                <a:sym typeface="Arial"/>
              </a:rPr>
            </a:br>
            <a:r>
              <a:rPr lang="en-US" dirty="0">
                <a:ln>
                  <a:solidFill>
                    <a:srgbClr val="FFC000"/>
                  </a:solidFill>
                </a:ln>
                <a:sym typeface="Arial"/>
              </a:rPr>
              <a:t>linear algebra for calorie game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1" y="7100327"/>
            <a:ext cx="3295649" cy="111062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535124" y="4781649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1" y="8395324"/>
            <a:ext cx="3295649" cy="1420173"/>
          </a:xfrm>
          <a:prstGeom prst="rect">
            <a:avLst/>
          </a:prstGeom>
        </p:spPr>
      </p:pic>
      <p:sp>
        <p:nvSpPr>
          <p:cNvPr id="22" name="Subtitle 4"/>
          <p:cNvSpPr txBox="1">
            <a:spLocks/>
          </p:cNvSpPr>
          <p:nvPr/>
        </p:nvSpPr>
        <p:spPr>
          <a:xfrm>
            <a:off x="10496550" y="8181950"/>
            <a:ext cx="7181850" cy="180975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Design thinking for  Innovation</a:t>
            </a:r>
          </a:p>
          <a:p>
            <a:r>
              <a:rPr lang="en-US" dirty="0">
                <a:ln>
                  <a:solidFill>
                    <a:srgbClr val="FFC000"/>
                  </a:solidFill>
                </a:ln>
                <a:sym typeface="Arial"/>
              </a:rPr>
              <a:t>Is used For </a:t>
            </a:r>
          </a:p>
          <a:p>
            <a:r>
              <a:rPr lang="en-US" dirty="0">
                <a:ln>
                  <a:solidFill>
                    <a:srgbClr val="FFC000"/>
                  </a:solidFill>
                </a:ln>
                <a:sym typeface="Arial"/>
              </a:rPr>
              <a:t>Generative recipes, </a:t>
            </a:r>
          </a:p>
        </p:txBody>
      </p:sp>
    </p:spTree>
    <p:extLst>
      <p:ext uri="{BB962C8B-B14F-4D97-AF65-F5344CB8AC3E}">
        <p14:creationId xmlns:p14="http://schemas.microsoft.com/office/powerpoint/2010/main" val="372059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650" y="492125"/>
            <a:ext cx="10394950" cy="1470025"/>
          </a:xfrm>
        </p:spPr>
        <p:txBody>
          <a:bodyPr>
            <a:normAutofit/>
          </a:bodyPr>
          <a:lstStyle/>
          <a:p>
            <a:r>
              <a:rPr lang="en-US" sz="3600" b="1" dirty="0"/>
              <a:t>“Smart Restaurant App</a:t>
            </a:r>
            <a:r>
              <a:rPr lang="en-US" b="1" dirty="0"/>
              <a:t>: </a:t>
            </a:r>
            <a:r>
              <a:rPr lang="en-US" sz="4800" b="1" dirty="0" err="1"/>
              <a:t>FutureEats</a:t>
            </a:r>
            <a:r>
              <a:rPr lang="en-US" b="1" dirty="0"/>
              <a:t>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00" y="2984500"/>
            <a:ext cx="6400800" cy="17526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algn="l"/>
            <a:r>
              <a:rPr lang="en-US" b="1" dirty="0"/>
              <a:t>Secure Access </a:t>
            </a:r>
            <a:br>
              <a:rPr lang="en-US" b="1" dirty="0"/>
            </a:br>
            <a:r>
              <a:rPr lang="en-US" b="1" dirty="0"/>
              <a:t>to</a:t>
            </a:r>
          </a:p>
          <a:p>
            <a:pPr algn="l"/>
            <a:r>
              <a:rPr lang="en-US" b="1" dirty="0"/>
              <a:t> Personalized Dining Experiences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525" y="2647950"/>
            <a:ext cx="771525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ontrols>
      <mc:AlternateContent xmlns:mc="http://schemas.openxmlformats.org/markup-compatibility/2006">
        <mc:Choice xmlns:v="urn:schemas-microsoft-com:vml" Requires="v">
          <p:control name="TextBox1" r:id="rId1" imgW="11061720" imgH="3943440"/>
        </mc:Choice>
        <mc:Fallback>
          <p:control name="TextBox1" r:id="rId1" imgW="11061720" imgH="3943440">
            <p:pic>
              <p:nvPicPr>
                <p:cNvPr id="4" name="TextBox1" descr="def generate_recipe(self):&#10;        include = self.include_text.get(&quot;1.0&quot;, tk.END).strip()&#10;        exclude = self.exclude_text.get(&quot;1.0&quot;, tk.END).strip()&#10;        &#10;        if not include:&#10;            messagebox.showwarning(&quot;Input Error&quot;, &quot;Please enter ingredients to include&quot;)&#10;            return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431800" y="6019800"/>
                  <a:ext cx="11061700" cy="39433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126988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62450" y="0"/>
            <a:ext cx="10229850" cy="1470025"/>
          </a:xfrm>
        </p:spPr>
        <p:txBody>
          <a:bodyPr/>
          <a:lstStyle/>
          <a:p>
            <a:r>
              <a:rPr lang="en-IN" b="1" dirty="0"/>
              <a:t>AI-Generated Recipe Suggestions for Chefs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6300" y="1727200"/>
            <a:ext cx="9010650" cy="789305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sz="2400" b="1" dirty="0"/>
              <a:t>Kitchen Problems</a:t>
            </a:r>
            <a:br>
              <a:rPr lang="en-US" sz="2400" dirty="0"/>
            </a:br>
            <a:r>
              <a:rPr lang="en-US" sz="2400" dirty="0"/>
              <a:t>Chefs work hard. They must make new, tasty meals. But also avoid wasting food.</a:t>
            </a:r>
          </a:p>
          <a:p>
            <a:pPr algn="l"/>
            <a:r>
              <a:rPr lang="en-US" sz="2400" b="1" dirty="0"/>
              <a:t>Use These Now:</a:t>
            </a:r>
            <a:br>
              <a:rPr lang="en-US" sz="2400" dirty="0"/>
            </a:br>
            <a:r>
              <a:rPr lang="en-US" sz="2400" dirty="0"/>
              <a:t>Need to cook with potatoes and avocado quickly.</a:t>
            </a:r>
          </a:p>
          <a:p>
            <a:pPr algn="l"/>
            <a:r>
              <a:rPr lang="en-US" sz="2400" b="1" dirty="0"/>
              <a:t>Customer Needs:</a:t>
            </a:r>
            <a:br>
              <a:rPr lang="en-US" sz="2400" dirty="0"/>
            </a:br>
            <a:r>
              <a:rPr lang="en-US" sz="2400" dirty="0"/>
              <a:t>People want healthy food (like vegan). Some follow religious diets (Jain, halal).</a:t>
            </a:r>
          </a:p>
          <a:p>
            <a:pPr algn="l"/>
            <a:r>
              <a:rPr lang="en-US" sz="2400" b="1" dirty="0"/>
              <a:t>Foods to Avoid:</a:t>
            </a:r>
            <a:br>
              <a:rPr lang="en-US" sz="2400" dirty="0"/>
            </a:br>
            <a:r>
              <a:rPr lang="en-US" sz="2400" dirty="0"/>
              <a:t>No nuts, gluten, dairy, shellfish, onion, or garlic.</a:t>
            </a:r>
          </a:p>
          <a:p>
            <a:pPr algn="l"/>
            <a:r>
              <a:rPr lang="en-US" sz="2400" b="1" dirty="0"/>
              <a:t>Helpful Solution:</a:t>
            </a:r>
            <a:br>
              <a:rPr lang="en-US" sz="2400" dirty="0"/>
            </a:br>
            <a:r>
              <a:rPr lang="en-US" sz="2400" dirty="0"/>
              <a:t>Make recipes that fit all needs. Click: "Generate Recipe".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60" b="25523"/>
          <a:stretch/>
        </p:blipFill>
        <p:spPr bwMode="auto">
          <a:xfrm>
            <a:off x="10394313" y="1543133"/>
            <a:ext cx="7515225" cy="2304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314" y="3847216"/>
            <a:ext cx="7515225" cy="6439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xplosion 2 3"/>
          <p:cNvSpPr/>
          <p:nvPr/>
        </p:nvSpPr>
        <p:spPr>
          <a:xfrm>
            <a:off x="14306550" y="4800600"/>
            <a:ext cx="4171950" cy="175260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Personalized Dining Experience:</a:t>
            </a:r>
            <a:endParaRPr lang="en-US" dirty="0"/>
          </a:p>
        </p:txBody>
      </p:sp>
      <p:sp>
        <p:nvSpPr>
          <p:cNvPr id="5" name="Curved Right Arrow 4"/>
          <p:cNvSpPr/>
          <p:nvPr/>
        </p:nvSpPr>
        <p:spPr>
          <a:xfrm rot="20540097">
            <a:off x="3194982" y="7597931"/>
            <a:ext cx="4016309" cy="2500559"/>
          </a:xfrm>
          <a:prstGeom prst="curvedRightArrow">
            <a:avLst>
              <a:gd name="adj1" fmla="val 13867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 rot="20252631">
            <a:off x="3887975" y="7067108"/>
            <a:ext cx="3161110" cy="1161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ction Button: Go Forward or Next 6">
            <a:hlinkClick r:id="rId4" action="ppaction://program" highlightClick="1"/>
            <a:extLst>
              <a:ext uri="{FF2B5EF4-FFF2-40B4-BE49-F238E27FC236}">
                <a16:creationId xmlns:a16="http://schemas.microsoft.com/office/drawing/2014/main" id="{EF5BC243-708F-6E7C-72A1-E8DDD94A9CC8}"/>
              </a:ext>
            </a:extLst>
          </p:cNvPr>
          <p:cNvSpPr/>
          <p:nvPr/>
        </p:nvSpPr>
        <p:spPr>
          <a:xfrm>
            <a:off x="15847376" y="341837"/>
            <a:ext cx="2205037" cy="2402591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27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1400" y="0"/>
            <a:ext cx="7772400" cy="1470025"/>
          </a:xfrm>
        </p:spPr>
        <p:txBody>
          <a:bodyPr/>
          <a:lstStyle/>
          <a:p>
            <a:r>
              <a:rPr lang="en-US" dirty="0"/>
              <a:t>AI generated Recipe</a:t>
            </a:r>
          </a:p>
        </p:txBody>
      </p:sp>
      <p:sp>
        <p:nvSpPr>
          <p:cNvPr id="4" name="Rectangle 3"/>
          <p:cNvSpPr/>
          <p:nvPr/>
        </p:nvSpPr>
        <p:spPr>
          <a:xfrm>
            <a:off x="997526" y="1833836"/>
            <a:ext cx="10686473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/>
              <a:t>ChefFrame</a:t>
            </a:r>
            <a:r>
              <a:rPr lang="en-US" sz="1800" dirty="0"/>
              <a:t>(</a:t>
            </a:r>
            <a:r>
              <a:rPr lang="en-US" sz="1800" dirty="0" err="1"/>
              <a:t>tk.Frame</a:t>
            </a:r>
            <a:r>
              <a:rPr lang="en-US" sz="1800" dirty="0"/>
              <a:t>):</a:t>
            </a:r>
          </a:p>
          <a:p>
            <a:r>
              <a:rPr lang="en-US" sz="1800" dirty="0"/>
              <a:t>    </a:t>
            </a:r>
            <a:r>
              <a:rPr lang="en-US" sz="1800" dirty="0" err="1"/>
              <a:t>def</a:t>
            </a:r>
            <a:r>
              <a:rPr lang="en-US" sz="1800" dirty="0"/>
              <a:t> __</a:t>
            </a:r>
            <a:r>
              <a:rPr lang="en-US" sz="1800" dirty="0" err="1"/>
              <a:t>init</a:t>
            </a:r>
            <a:r>
              <a:rPr lang="en-US" sz="1800" dirty="0"/>
              <a:t>__(self, master):</a:t>
            </a:r>
          </a:p>
          <a:p>
            <a:r>
              <a:rPr lang="en-US" sz="1800" dirty="0"/>
              <a:t>        super().__</a:t>
            </a:r>
            <a:r>
              <a:rPr lang="en-US" sz="1800" dirty="0" err="1"/>
              <a:t>init</a:t>
            </a:r>
            <a:r>
              <a:rPr lang="en-US" sz="1800" dirty="0"/>
              <a:t>__(master)</a:t>
            </a:r>
          </a:p>
          <a:p>
            <a:r>
              <a:rPr lang="en-US" sz="1800" dirty="0"/>
              <a:t>        </a:t>
            </a:r>
            <a:r>
              <a:rPr lang="en-US" sz="1800" dirty="0" err="1"/>
              <a:t>self.master</a:t>
            </a:r>
            <a:r>
              <a:rPr lang="en-US" sz="1800" dirty="0"/>
              <a:t> = master</a:t>
            </a:r>
          </a:p>
          <a:p>
            <a:r>
              <a:rPr lang="en-US" sz="1800" dirty="0"/>
              <a:t>        </a:t>
            </a:r>
          </a:p>
          <a:p>
            <a:r>
              <a:rPr lang="en-US" sz="1800" dirty="0"/>
              <a:t>        # Recipe Generation UI</a:t>
            </a:r>
          </a:p>
          <a:p>
            <a:r>
              <a:rPr lang="en-US" sz="1800" dirty="0"/>
              <a:t>        </a:t>
            </a:r>
            <a:r>
              <a:rPr lang="en-US" sz="1800" dirty="0" err="1"/>
              <a:t>include_frame</a:t>
            </a:r>
            <a:r>
              <a:rPr lang="en-US" sz="1800" dirty="0"/>
              <a:t> = </a:t>
            </a:r>
            <a:r>
              <a:rPr lang="en-US" sz="1800" dirty="0" err="1"/>
              <a:t>tk.Frame</a:t>
            </a:r>
            <a:r>
              <a:rPr lang="en-US" sz="1800" dirty="0"/>
              <a:t>(self)</a:t>
            </a:r>
          </a:p>
          <a:p>
            <a:r>
              <a:rPr lang="en-US" sz="1800" dirty="0"/>
              <a:t>        </a:t>
            </a:r>
            <a:r>
              <a:rPr lang="en-US" sz="1800" dirty="0" err="1"/>
              <a:t>include_frame.pack</a:t>
            </a:r>
            <a:r>
              <a:rPr lang="en-US" sz="1800" dirty="0"/>
              <a:t>(</a:t>
            </a:r>
            <a:r>
              <a:rPr lang="en-US" sz="1800" dirty="0" err="1"/>
              <a:t>pady</a:t>
            </a:r>
            <a:r>
              <a:rPr lang="en-US" sz="1800" dirty="0"/>
              <a:t>=10, fill=</a:t>
            </a:r>
            <a:r>
              <a:rPr lang="en-US" sz="1800" dirty="0" err="1"/>
              <a:t>tk.X</a:t>
            </a:r>
            <a:r>
              <a:rPr lang="en-US" sz="1800" dirty="0"/>
              <a:t>)</a:t>
            </a:r>
          </a:p>
          <a:p>
            <a:r>
              <a:rPr lang="en-US" sz="1800" dirty="0"/>
              <a:t>        </a:t>
            </a:r>
            <a:r>
              <a:rPr lang="en-US" sz="1800" dirty="0" err="1"/>
              <a:t>tk.Label</a:t>
            </a:r>
            <a:r>
              <a:rPr lang="en-US" sz="1800" dirty="0"/>
              <a:t>(</a:t>
            </a:r>
            <a:r>
              <a:rPr lang="en-US" sz="1800" dirty="0" err="1"/>
              <a:t>include_frame</a:t>
            </a:r>
            <a:r>
              <a:rPr lang="en-US" sz="1800" dirty="0"/>
              <a:t>, text="Ingredients to include:").pack(anchor="w")</a:t>
            </a:r>
          </a:p>
          <a:p>
            <a:r>
              <a:rPr lang="en-US" sz="1800" dirty="0"/>
              <a:t>        </a:t>
            </a:r>
            <a:r>
              <a:rPr lang="en-US" sz="1800" dirty="0" err="1"/>
              <a:t>self.include_text</a:t>
            </a:r>
            <a:r>
              <a:rPr lang="en-US" sz="1800" dirty="0"/>
              <a:t> = </a:t>
            </a:r>
            <a:r>
              <a:rPr lang="en-US" sz="1800" dirty="0" err="1"/>
              <a:t>tk.Text</a:t>
            </a:r>
            <a:r>
              <a:rPr lang="en-US" sz="1800" dirty="0"/>
              <a:t>(</a:t>
            </a:r>
            <a:r>
              <a:rPr lang="en-US" sz="1800" dirty="0" err="1"/>
              <a:t>include_frame</a:t>
            </a:r>
            <a:r>
              <a:rPr lang="en-US" sz="1800" dirty="0"/>
              <a:t>, height=3)</a:t>
            </a:r>
          </a:p>
          <a:p>
            <a:r>
              <a:rPr lang="en-US" sz="1800" dirty="0"/>
              <a:t>        </a:t>
            </a:r>
            <a:r>
              <a:rPr lang="en-US" sz="1800" dirty="0" err="1"/>
              <a:t>self.include_text.pack</a:t>
            </a:r>
            <a:r>
              <a:rPr lang="en-US" sz="1800" dirty="0"/>
              <a:t>(fill=</a:t>
            </a:r>
            <a:r>
              <a:rPr lang="en-US" sz="1800" dirty="0" err="1"/>
              <a:t>tk.X</a:t>
            </a:r>
            <a:r>
              <a:rPr lang="en-US" sz="1800" dirty="0"/>
              <a:t>)</a:t>
            </a:r>
          </a:p>
          <a:p>
            <a:br>
              <a:rPr lang="en-US" sz="1800" dirty="0"/>
            </a:br>
            <a:r>
              <a:rPr lang="en-US" sz="1800" dirty="0"/>
              <a:t>        </a:t>
            </a:r>
            <a:r>
              <a:rPr lang="en-US" sz="1800" dirty="0" err="1"/>
              <a:t>exclude_frame</a:t>
            </a:r>
            <a:r>
              <a:rPr lang="en-US" sz="1800" dirty="0"/>
              <a:t> = </a:t>
            </a:r>
            <a:r>
              <a:rPr lang="en-US" sz="1800" dirty="0" err="1"/>
              <a:t>tk.Frame</a:t>
            </a:r>
            <a:r>
              <a:rPr lang="en-US" sz="1800" dirty="0"/>
              <a:t>(self)</a:t>
            </a:r>
          </a:p>
          <a:p>
            <a:r>
              <a:rPr lang="en-US" sz="1800" dirty="0"/>
              <a:t>        </a:t>
            </a:r>
            <a:r>
              <a:rPr lang="en-US" sz="1800" dirty="0" err="1"/>
              <a:t>exclude_frame.pack</a:t>
            </a:r>
            <a:r>
              <a:rPr lang="en-US" sz="1800" dirty="0"/>
              <a:t>(</a:t>
            </a:r>
            <a:r>
              <a:rPr lang="en-US" sz="1800" dirty="0" err="1"/>
              <a:t>pady</a:t>
            </a:r>
            <a:r>
              <a:rPr lang="en-US" sz="1800" dirty="0"/>
              <a:t>=10, fill=</a:t>
            </a:r>
            <a:r>
              <a:rPr lang="en-US" sz="1800" dirty="0" err="1"/>
              <a:t>tk.X</a:t>
            </a:r>
            <a:r>
              <a:rPr lang="en-US" sz="1800" dirty="0"/>
              <a:t>)</a:t>
            </a:r>
          </a:p>
          <a:p>
            <a:r>
              <a:rPr lang="en-US" sz="1800" dirty="0"/>
              <a:t>        </a:t>
            </a:r>
            <a:r>
              <a:rPr lang="en-US" sz="1800" dirty="0" err="1"/>
              <a:t>tk.Label</a:t>
            </a:r>
            <a:r>
              <a:rPr lang="en-US" sz="1800" dirty="0"/>
              <a:t>(</a:t>
            </a:r>
            <a:r>
              <a:rPr lang="en-US" sz="1800" dirty="0" err="1"/>
              <a:t>exclude_frame</a:t>
            </a:r>
            <a:r>
              <a:rPr lang="en-US" sz="1800" dirty="0"/>
              <a:t>, text="Allergies/exclusions:").pack(anchor="w")</a:t>
            </a:r>
          </a:p>
          <a:p>
            <a:r>
              <a:rPr lang="en-US" sz="1800" dirty="0"/>
              <a:t>        </a:t>
            </a:r>
            <a:r>
              <a:rPr lang="en-US" sz="1800" dirty="0" err="1"/>
              <a:t>self.exclude_text</a:t>
            </a:r>
            <a:r>
              <a:rPr lang="en-US" sz="1800" dirty="0"/>
              <a:t> = </a:t>
            </a:r>
            <a:r>
              <a:rPr lang="en-US" sz="1800" dirty="0" err="1"/>
              <a:t>tk.Text</a:t>
            </a:r>
            <a:r>
              <a:rPr lang="en-US" sz="1800" dirty="0"/>
              <a:t>(</a:t>
            </a:r>
            <a:r>
              <a:rPr lang="en-US" sz="1800" dirty="0" err="1"/>
              <a:t>exclude_frame</a:t>
            </a:r>
            <a:r>
              <a:rPr lang="en-US" sz="1800" dirty="0"/>
              <a:t>, height=3)</a:t>
            </a:r>
          </a:p>
          <a:p>
            <a:r>
              <a:rPr lang="en-US" sz="1800" dirty="0"/>
              <a:t>        </a:t>
            </a:r>
            <a:r>
              <a:rPr lang="en-US" sz="1800" dirty="0" err="1"/>
              <a:t>self.exclude_text.pack</a:t>
            </a:r>
            <a:r>
              <a:rPr lang="en-US" sz="1800" dirty="0"/>
              <a:t>(fill=</a:t>
            </a:r>
            <a:r>
              <a:rPr lang="en-US" sz="1800" dirty="0" err="1"/>
              <a:t>tk.X</a:t>
            </a:r>
            <a:r>
              <a:rPr lang="en-US" sz="1800" dirty="0"/>
              <a:t>)</a:t>
            </a:r>
          </a:p>
          <a:p>
            <a:br>
              <a:rPr lang="en-US" sz="1800" dirty="0"/>
            </a:br>
            <a:r>
              <a:rPr lang="en-US" sz="1800" dirty="0"/>
              <a:t>        </a:t>
            </a:r>
            <a:r>
              <a:rPr lang="en-US" sz="1800" dirty="0" err="1"/>
              <a:t>tk.Button</a:t>
            </a:r>
            <a:r>
              <a:rPr lang="en-US" sz="1800" dirty="0"/>
              <a:t>(self, text="Generate Recipe", command=</a:t>
            </a:r>
            <a:r>
              <a:rPr lang="en-US" sz="1800" dirty="0" err="1"/>
              <a:t>self.generate_recipe</a:t>
            </a:r>
            <a:r>
              <a:rPr lang="en-US" sz="1800" dirty="0"/>
              <a:t>).pack(</a:t>
            </a:r>
            <a:r>
              <a:rPr lang="en-US" sz="1800" dirty="0" err="1"/>
              <a:t>pady</a:t>
            </a:r>
            <a:r>
              <a:rPr lang="en-US" sz="1800" dirty="0"/>
              <a:t>=10)</a:t>
            </a:r>
          </a:p>
          <a:p>
            <a:r>
              <a:rPr lang="en-US" sz="1800" dirty="0"/>
              <a:t>        </a:t>
            </a:r>
          </a:p>
          <a:p>
            <a:r>
              <a:rPr lang="en-US" sz="1800" dirty="0"/>
              <a:t>        </a:t>
            </a:r>
            <a:r>
              <a:rPr lang="en-US" sz="1800" dirty="0" err="1"/>
              <a:t>self.output_text</a:t>
            </a:r>
            <a:r>
              <a:rPr lang="en-US" sz="1800" dirty="0"/>
              <a:t> = </a:t>
            </a:r>
            <a:r>
              <a:rPr lang="en-US" sz="1800" dirty="0" err="1"/>
              <a:t>scrolledtext.ScrolledText</a:t>
            </a:r>
            <a:r>
              <a:rPr lang="en-US" sz="1800" dirty="0"/>
              <a:t>(self, height=15)</a:t>
            </a:r>
          </a:p>
          <a:p>
            <a:r>
              <a:rPr lang="en-US" sz="1800" dirty="0"/>
              <a:t>        </a:t>
            </a:r>
            <a:r>
              <a:rPr lang="en-US" sz="1800" dirty="0" err="1"/>
              <a:t>self.output_text.pack</a:t>
            </a:r>
            <a:r>
              <a:rPr lang="en-US" sz="1800" dirty="0"/>
              <a:t>(fill=</a:t>
            </a:r>
            <a:r>
              <a:rPr lang="en-US" sz="1800" dirty="0" err="1"/>
              <a:t>tk.BOTH</a:t>
            </a:r>
            <a:r>
              <a:rPr lang="en-US" sz="1800" dirty="0"/>
              <a:t>, expand=True)</a:t>
            </a:r>
          </a:p>
        </p:txBody>
      </p:sp>
    </p:spTree>
    <p:extLst>
      <p:ext uri="{BB962C8B-B14F-4D97-AF65-F5344CB8AC3E}">
        <p14:creationId xmlns:p14="http://schemas.microsoft.com/office/powerpoint/2010/main" val="81132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6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0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2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4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6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8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0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2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4" dur="500" fill="hold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6" dur="500" fill="hold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0100" y="0"/>
            <a:ext cx="7772400" cy="1470025"/>
          </a:xfrm>
        </p:spPr>
        <p:txBody>
          <a:bodyPr/>
          <a:lstStyle/>
          <a:p>
            <a:r>
              <a:rPr lang="en-IN" b="1" dirty="0" err="1"/>
              <a:t>Gamification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400300"/>
            <a:ext cx="15659100" cy="69342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algn="l"/>
            <a:r>
              <a:rPr lang="en-US" sz="3600" b="1" dirty="0"/>
              <a:t>Make It Fun:</a:t>
            </a:r>
            <a:br>
              <a:rPr lang="en-US" sz="3600" dirty="0"/>
            </a:br>
            <a:r>
              <a:rPr lang="en-US" sz="3600" dirty="0"/>
              <a:t>   Turn calorie tracking into a game.</a:t>
            </a:r>
            <a:br>
              <a:rPr lang="en-US" sz="3600" dirty="0"/>
            </a:br>
            <a:r>
              <a:rPr lang="en-US" sz="3600" dirty="0"/>
              <a:t>    Hit goals and have fun.</a:t>
            </a:r>
          </a:p>
          <a:p>
            <a:pPr algn="l"/>
            <a:r>
              <a:rPr lang="en-US" sz="3600" b="1" dirty="0"/>
              <a:t>Stay in Charge:</a:t>
            </a:r>
            <a:br>
              <a:rPr lang="en-US" sz="3600" dirty="0"/>
            </a:br>
            <a:r>
              <a:rPr lang="en-US" sz="3600" dirty="0"/>
              <a:t>   Eat healthy but </a:t>
            </a:r>
            <a:br>
              <a:rPr lang="en-US" sz="3600" dirty="0"/>
            </a:br>
            <a:r>
              <a:rPr lang="en-US" sz="3600" dirty="0"/>
              <a:t>   still love your meals.</a:t>
            </a:r>
          </a:p>
          <a:p>
            <a:pPr algn="l"/>
            <a:r>
              <a:rPr lang="en-US" sz="3600" b="1" dirty="0"/>
              <a:t>Help the Business Grow:</a:t>
            </a:r>
            <a:br>
              <a:rPr lang="en-US" sz="3600" dirty="0"/>
            </a:br>
            <a:r>
              <a:rPr lang="en-US" sz="3600" dirty="0"/>
              <a:t>   Bright pictures and progress </a:t>
            </a:r>
            <a:br>
              <a:rPr lang="en-US" sz="3600" dirty="0"/>
            </a:br>
            <a:r>
              <a:rPr lang="en-US" sz="3600" dirty="0"/>
              <a:t>    rewards keep users coming back. </a:t>
            </a:r>
            <a:br>
              <a:rPr lang="en-US" sz="3600" dirty="0"/>
            </a:br>
            <a:r>
              <a:rPr lang="en-US" sz="3600" dirty="0"/>
              <a:t>    They use the app more and order more.</a:t>
            </a:r>
          </a:p>
          <a:p>
            <a:pPr algn="l"/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59882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49" y="3390900"/>
            <a:ext cx="2892584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8" y="628650"/>
            <a:ext cx="261937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3390900"/>
            <a:ext cx="2743200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0" y="666749"/>
            <a:ext cx="1481138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950" y="666749"/>
            <a:ext cx="1557338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349" y="666749"/>
            <a:ext cx="145732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 rot="18796131">
            <a:off x="5632285" y="2849023"/>
            <a:ext cx="2301400" cy="552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950" y="3054334"/>
            <a:ext cx="1557338" cy="1641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838" y="3125248"/>
            <a:ext cx="1524000" cy="1570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8161" y="2952750"/>
            <a:ext cx="1433513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7600950" y="447674"/>
            <a:ext cx="6477000" cy="1962150"/>
          </a:xfrm>
          <a:prstGeom prst="roundRect">
            <a:avLst/>
          </a:prstGeom>
          <a:solidFill>
            <a:srgbClr val="C0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600950" y="2952750"/>
            <a:ext cx="6477000" cy="2063734"/>
          </a:xfrm>
          <a:prstGeom prst="roundRect">
            <a:avLst/>
          </a:prstGeom>
          <a:solidFill>
            <a:schemeClr val="accent1">
              <a:lumMod val="75000"/>
              <a:alpha val="1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7600950" y="5600700"/>
            <a:ext cx="6477000" cy="2063734"/>
          </a:xfrm>
          <a:prstGeom prst="roundRect">
            <a:avLst/>
          </a:prstGeom>
          <a:solidFill>
            <a:srgbClr val="FFCC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838" y="5754671"/>
            <a:ext cx="1505664" cy="1755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8149" y="5723714"/>
            <a:ext cx="1566810" cy="1817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370" y="5723714"/>
            <a:ext cx="1635918" cy="175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ight Arrow 20"/>
          <p:cNvSpPr/>
          <p:nvPr/>
        </p:nvSpPr>
        <p:spPr>
          <a:xfrm>
            <a:off x="5915405" y="4301895"/>
            <a:ext cx="1928433" cy="552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626561">
            <a:off x="5807997" y="5284469"/>
            <a:ext cx="2020981" cy="552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8463" y="2940034"/>
            <a:ext cx="3686175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ction Button: Forward or Next 1">
            <a:hlinkClick r:id="rId16" action="ppaction://program" highlightClick="1"/>
          </p:cNvPr>
          <p:cNvSpPr/>
          <p:nvPr/>
        </p:nvSpPr>
        <p:spPr>
          <a:xfrm>
            <a:off x="14368463" y="0"/>
            <a:ext cx="3919537" cy="2743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68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81" y="120289"/>
            <a:ext cx="10839450" cy="1470025"/>
          </a:xfrm>
        </p:spPr>
        <p:txBody>
          <a:bodyPr>
            <a:normAutofit/>
          </a:bodyPr>
          <a:lstStyle/>
          <a:p>
            <a:pPr lvl="0"/>
            <a:r>
              <a:rPr lang="en-IN" b="1" dirty="0"/>
              <a:t>Leftover Management for Raw Edibles: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1" y="1590314"/>
            <a:ext cx="9812369" cy="3877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0"/>
            <a:ext cx="7410450" cy="2738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2952748"/>
            <a:ext cx="7410450" cy="2514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5619748"/>
            <a:ext cx="4724400" cy="3676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0698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3814</TotalTime>
  <Words>789</Words>
  <Application>Microsoft Office PowerPoint</Application>
  <PresentationFormat>Custom</PresentationFormat>
  <Paragraphs>91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Roboto</vt:lpstr>
      <vt:lpstr>Lato</vt:lpstr>
      <vt:lpstr>Office Theme</vt:lpstr>
      <vt:lpstr>PowerPoint Presentation</vt:lpstr>
      <vt:lpstr>PowerPoint Presentation</vt:lpstr>
      <vt:lpstr>Application of  knowledge &amp; skills  gained to solve  real-world problems. </vt:lpstr>
      <vt:lpstr>“Smart Restaurant App: FutureEats”</vt:lpstr>
      <vt:lpstr>AI-Generated Recipe Suggestions for Chefs</vt:lpstr>
      <vt:lpstr>AI generated Recipe</vt:lpstr>
      <vt:lpstr>Gamification</vt:lpstr>
      <vt:lpstr>PowerPoint Presentation</vt:lpstr>
      <vt:lpstr>Leftover Management for Raw Edibles:</vt:lpstr>
      <vt:lpstr>Leftover Management for Raw Edibles:</vt:lpstr>
      <vt:lpstr>Leftover Management for Raw Edibles:</vt:lpstr>
      <vt:lpstr>Event Management  Module</vt:lpstr>
      <vt:lpstr>Event Management  Module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</dc:creator>
  <cp:lastModifiedBy>jagdish hembrom</cp:lastModifiedBy>
  <cp:revision>64</cp:revision>
  <dcterms:created xsi:type="dcterms:W3CDTF">2006-08-16T00:00:00Z</dcterms:created>
  <dcterms:modified xsi:type="dcterms:W3CDTF">2025-04-23T08:58:00Z</dcterms:modified>
</cp:coreProperties>
</file>